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20748592314b7c" /><Relationship Type="http://schemas.openxmlformats.org/officeDocument/2006/relationships/extended-properties" Target="/docProps/app.xml" Id="R74ba2a42eb5245d7" /><Relationship Type="http://schemas.openxmlformats.org/officeDocument/2006/relationships/officeDocument" Target="/ppt/presentation.xml" Id="R157e62419657456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505c2c09af4add"/>
  </p:sldMasterIdLst>
  <p:notesMasterIdLst>
    <p:notesMasterId xmlns:r="http://schemas.openxmlformats.org/officeDocument/2006/relationships" r:id="R61f2700889a249f9"/>
  </p:notesMasterIdLst>
  <p:sldIdLst>
    <p:sldId xmlns:r="http://schemas.openxmlformats.org/officeDocument/2006/relationships" id="256" r:id="R416ba6851e604b08"/>
    <p:sldId xmlns:r="http://schemas.openxmlformats.org/officeDocument/2006/relationships" id="257" r:id="R4c5c1ba694504539"/>
    <p:sldId xmlns:r="http://schemas.openxmlformats.org/officeDocument/2006/relationships" id="258" r:id="Reafad20745a44ed1"/>
    <p:sldId xmlns:r="http://schemas.openxmlformats.org/officeDocument/2006/relationships" id="259" r:id="R7e846183d8204806"/>
    <p:sldId xmlns:r="http://schemas.openxmlformats.org/officeDocument/2006/relationships" id="260" r:id="Rbfb0eed223d042f9"/>
    <p:sldId xmlns:r="http://schemas.openxmlformats.org/officeDocument/2006/relationships" id="261" r:id="Rc95a412ae4b44a25"/>
    <p:sldId xmlns:r="http://schemas.openxmlformats.org/officeDocument/2006/relationships" id="262" r:id="Rafb6ad46be5b487d"/>
    <p:sldId xmlns:r="http://schemas.openxmlformats.org/officeDocument/2006/relationships" id="263" r:id="R6cc93ec8c7364721"/>
    <p:sldId xmlns:r="http://schemas.openxmlformats.org/officeDocument/2006/relationships" id="264" r:id="R68b59904a6d9469f"/>
    <p:sldId xmlns:r="http://schemas.openxmlformats.org/officeDocument/2006/relationships" id="265" r:id="R55e7c97f0ae0427d"/>
    <p:sldId xmlns:r="http://schemas.openxmlformats.org/officeDocument/2006/relationships" id="266" r:id="R5caf26bb59464760"/>
    <p:sldId xmlns:r="http://schemas.openxmlformats.org/officeDocument/2006/relationships" id="267" r:id="R24893fc3af214a1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5894938e1df4f13" /><Relationship Type="http://schemas.openxmlformats.org/officeDocument/2006/relationships/slideMaster" Target="/ppt/slideMasters/slideMaster1.xml" Id="Raf505c2c09af4add" /><Relationship Type="http://schemas.openxmlformats.org/officeDocument/2006/relationships/notesMaster" Target="/ppt/notesMasters/notesMaster1.xml" Id="R61f2700889a249f9" /><Relationship Type="http://schemas.openxmlformats.org/officeDocument/2006/relationships/presProps" Target="/ppt/presProps.xml" Id="R6d0205f641a24a32" /><Relationship Type="http://schemas.openxmlformats.org/officeDocument/2006/relationships/tableStyles" Target="/ppt/tableStyles.xml" Id="R23291fe28a88471a" /><Relationship Type="http://schemas.openxmlformats.org/officeDocument/2006/relationships/slide" Target="/ppt/slides/slide1.xml" Id="R416ba6851e604b08" /><Relationship Type="http://schemas.openxmlformats.org/officeDocument/2006/relationships/slide" Target="/ppt/slides/slide2.xml" Id="R4c5c1ba694504539" /><Relationship Type="http://schemas.openxmlformats.org/officeDocument/2006/relationships/slide" Target="/ppt/slides/slide3.xml" Id="Reafad20745a44ed1" /><Relationship Type="http://schemas.openxmlformats.org/officeDocument/2006/relationships/slide" Target="/ppt/slides/slide4.xml" Id="R7e846183d8204806" /><Relationship Type="http://schemas.openxmlformats.org/officeDocument/2006/relationships/slide" Target="/ppt/slides/slide5.xml" Id="Rbfb0eed223d042f9" /><Relationship Type="http://schemas.openxmlformats.org/officeDocument/2006/relationships/slide" Target="/ppt/slides/slide6.xml" Id="Rc95a412ae4b44a25" /><Relationship Type="http://schemas.openxmlformats.org/officeDocument/2006/relationships/slide" Target="/ppt/slides/slide7.xml" Id="Rafb6ad46be5b487d" /><Relationship Type="http://schemas.openxmlformats.org/officeDocument/2006/relationships/slide" Target="/ppt/slides/slide8.xml" Id="R6cc93ec8c7364721" /><Relationship Type="http://schemas.openxmlformats.org/officeDocument/2006/relationships/slide" Target="/ppt/slides/slide9.xml" Id="R68b59904a6d9469f" /><Relationship Type="http://schemas.openxmlformats.org/officeDocument/2006/relationships/slide" Target="/ppt/slides/slide10.xml" Id="R55e7c97f0ae0427d" /><Relationship Type="http://schemas.openxmlformats.org/officeDocument/2006/relationships/slide" Target="/ppt/slides/slide11.xml" Id="R5caf26bb59464760" /><Relationship Type="http://schemas.openxmlformats.org/officeDocument/2006/relationships/slide" Target="/ppt/slides/slide12.xml" Id="R24893fc3af214a1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d545d22a52f46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668a23a762c49a4" /><Relationship Type="http://schemas.openxmlformats.org/officeDocument/2006/relationships/notesMaster" Target="/ppt/notesMasters/notesMaster1.xml" Id="R40f4333d0e9a41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8325dda50da4611" /><Relationship Type="http://schemas.openxmlformats.org/officeDocument/2006/relationships/notesMaster" Target="/ppt/notesMasters/notesMaster1.xml" Id="R4922ede7a09947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a11f180fc2542fc" /><Relationship Type="http://schemas.openxmlformats.org/officeDocument/2006/relationships/notesMaster" Target="/ppt/notesMasters/notesMaster1.xml" Id="Raf80353b81864c2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6876f5e899f4804" /><Relationship Type="http://schemas.openxmlformats.org/officeDocument/2006/relationships/notesMaster" Target="/ppt/notesMasters/notesMaster1.xml" Id="Raa05cf5680dd4ea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3899e89aa24e2e" /><Relationship Type="http://schemas.openxmlformats.org/officeDocument/2006/relationships/notesMaster" Target="/ppt/notesMasters/notesMaster1.xml" Id="R2455155c34a043f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5fda3a0ceb04645" /><Relationship Type="http://schemas.openxmlformats.org/officeDocument/2006/relationships/notesMaster" Target="/ppt/notesMasters/notesMaster1.xml" Id="R6271c665166544d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148b3c077ec4fa0" /><Relationship Type="http://schemas.openxmlformats.org/officeDocument/2006/relationships/notesMaster" Target="/ppt/notesMasters/notesMaster1.xml" Id="R180e9808e20c4bc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24be3fb2843465b" /><Relationship Type="http://schemas.openxmlformats.org/officeDocument/2006/relationships/notesMaster" Target="/ppt/notesMasters/notesMaster1.xml" Id="R687b1ce42c72463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4d6af3235c947dd" /><Relationship Type="http://schemas.openxmlformats.org/officeDocument/2006/relationships/notesMaster" Target="/ppt/notesMasters/notesMaster1.xml" Id="Refcc27c5d5284dd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35a881f90a4424c" /><Relationship Type="http://schemas.openxmlformats.org/officeDocument/2006/relationships/notesMaster" Target="/ppt/notesMasters/notesMaster1.xml" Id="Rbc31bdca5a6643d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4930d4dd85a46f4" /><Relationship Type="http://schemas.openxmlformats.org/officeDocument/2006/relationships/notesMaster" Target="/ppt/notesMasters/notesMaster1.xml" Id="Rd1b70e9108284a8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0446cb1bb214d7c" /><Relationship Type="http://schemas.openxmlformats.org/officeDocument/2006/relationships/notesMaster" Target="/ppt/notesMasters/notesMaster1.xml" Id="R46cacb66dafa4b8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本資料は3社打ち合わせのための確認案。現時点で合意済みの項目はない。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目次。全項目は打ち合わせで確認する案であり、現時点で合意済みの事項はない。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左右とも打ち合わせで確認する案であり、合意済みの項目ではない。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ユーザーが提示した役割イメージを軸にした確認案。担当範囲と責任分界を打ち合わせで確認する。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初期開発費100万円は、AIツール利用料・開発工数などを含む想定額。支出済みではない。AI経営共創パートナーズが全額を立て替える案。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100万円はAIツール利用料・開発工数などを含む初期開発費の想定額であり、支出済みではない。巧報社と向井氏が各10,000円／月／店舗をAI経営共創パートナーズへ支払う案。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月額支払の計算例。対象店舗の数え方、開始月、請求・支払日は打ち合わせで確認する案。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売上からランニングコスト（実費）を控除し、残額を3者で均等按分する案。個別経費は3社が事前承認した場合のみ控除する。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実費計算とAI経営共創パートナーズによる月例報告を含め、スライド全体が打ち合わせで確認する案。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ランニングコストと追加開発費の区分を含め、全項目が打ち合わせで確認する案。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記載内容はすべて打ち合わせで確認する案。合意した項目だけを後日文書化する。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出典: 参照会話「役割費用分配整理」（2026-09-18時点）。</a:t>
            </a:r>
          </a:p>
          <a:p xmlns:a="http://schemas.openxmlformats.org/drawingml/2006/main">
            <a:r>
              <a:t>本スライドは打ち合わせの確認順序。現時点で合意済みの項目はない。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634e18b7c1149a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8e6b43de134a62" /><Relationship Type="http://schemas.openxmlformats.org/officeDocument/2006/relationships/slideLayout" Target="/ppt/slideLayouts/slideLayout1.xml" Id="Rce6a92afc5c4483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e6a92afc5c4483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cd526999604b0d" /><Relationship Type="http://schemas.openxmlformats.org/officeDocument/2006/relationships/notesSlide" Target="/ppt/notesSlides/notesSlide1.xml" Id="Ra6f3a645cea8452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a1da6adbc6474e" /><Relationship Type="http://schemas.openxmlformats.org/officeDocument/2006/relationships/notesSlide" Target="/ppt/notesSlides/notesSlide2.xml" Id="R79dc39e68cb04b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6a636f8f474f2e" /><Relationship Type="http://schemas.openxmlformats.org/officeDocument/2006/relationships/notesSlide" Target="/ppt/notesSlides/notesSlide3.xml" Id="Rcbb5f03b3e414ca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32edf51e794ba1" /><Relationship Type="http://schemas.openxmlformats.org/officeDocument/2006/relationships/notesSlide" Target="/ppt/notesSlides/notesSlide4.xml" Id="R97c69c88b697468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f4d74db4784eb8" /><Relationship Type="http://schemas.openxmlformats.org/officeDocument/2006/relationships/notesSlide" Target="/ppt/notesSlides/notesSlide5.xml" Id="R4d248eb44c87417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d493ab6a464d7c" /><Relationship Type="http://schemas.openxmlformats.org/officeDocument/2006/relationships/notesSlide" Target="/ppt/notesSlides/notesSlide6.xml" Id="Rd311a64c5cb44a0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a17e802d0a4f9a" /><Relationship Type="http://schemas.openxmlformats.org/officeDocument/2006/relationships/notesSlide" Target="/ppt/notesSlides/notesSlide7.xml" Id="Rdf47a14a6a704c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755663130647a7" /><Relationship Type="http://schemas.openxmlformats.org/officeDocument/2006/relationships/notesSlide" Target="/ppt/notesSlides/notesSlide8.xml" Id="R5e07e8c7b4eb4c3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b3f0f859664ac8" /><Relationship Type="http://schemas.openxmlformats.org/officeDocument/2006/relationships/notesSlide" Target="/ppt/notesSlides/notesSlide9.xml" Id="R19701288b77b456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23a2e069574e97" /><Relationship Type="http://schemas.openxmlformats.org/officeDocument/2006/relationships/notesSlide" Target="/ppt/notesSlides/notesSlide10.xml" Id="Rdad28f22fe25486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08bd21ab4074ba7" /><Relationship Type="http://schemas.openxmlformats.org/officeDocument/2006/relationships/notesSlide" Target="/ppt/notesSlides/notesSlide11.xml" Id="R88f4ede29b93488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2a5b09926649c0" /><Relationship Type="http://schemas.openxmlformats.org/officeDocument/2006/relationships/notesSlide" Target="/ppt/notesSlides/notesSlide12.xml" Id="Rf322ae382ed2435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A3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A4932-FCF7-4EEF-B6FC-0576B81F3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14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27B3E"/>
          </a:solidFill>
          <a:ln xmlns:a="http://schemas.openxmlformats.org/drawingml/2006/main" w="0">
            <a:solidFill>
              <a:srgbClr val="B27B3E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0127FDF-C73B-4E13-89B9-62C2EEBA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704850"/>
            <a:ext cx="428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rPr>
              <a:t>店長エージェント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CBAC51-AE21-4976-AFDC-FA1858319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66850"/>
            <a:ext cx="80962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4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4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3社の役割・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4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450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費用分配整理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4B0274-C372-4B29-BF4A-0B58B3AF1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81400"/>
            <a:ext cx="1714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27B3E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B57D0-ECBA-497F-A166-3A5C97CA0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62400"/>
            <a:ext cx="6858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E7E5D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E7E5DD"/>
                </a:solidFill>
                <a:latin typeface="Hiragino Sans"/>
                <a:ea typeface="Hiragino Sans"/>
                <a:cs typeface="Hiragino Sans"/>
              </a:rPr>
              <a:t>役割分担、初期開発費、月次精算の条件を</a:t>
            </a:r>
          </a:p>
          <a:p xmlns:a="http://schemas.openxmlformats.org/drawingml/2006/main">
            <a:pPr algn="l">
              <a:lnSpc>
                <a:spcPct val="125000"/>
              </a:lnSpc>
              <a:buNone/>
              <a:defRPr sz="1875" b="0">
                <a:solidFill>
                  <a:srgbClr val="E7E5DD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0">
                <a:solidFill>
                  <a:srgbClr val="E7E5DD"/>
                </a:solidFill>
                <a:latin typeface="Hiragino Sans"/>
                <a:ea typeface="Hiragino Sans"/>
                <a:cs typeface="Hiragino Sans"/>
              </a:rPr>
              <a:t>3社で確認するための資料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409B207-BA70-4FB2-B9CD-E398D59AD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5715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rPr>
              <a:t>向井氏向け説明資料　｜　全項目は未合意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CFB2CE-915A-4FB8-A135-6B153C278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8170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0">
                <a:solidFill>
                  <a:srgbClr val="C9C7BF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0">
                <a:solidFill>
                  <a:srgbClr val="C9C7BF"/>
                </a:solidFill>
                <a:latin typeface="Hiragino Sans"/>
                <a:ea typeface="Hiragino Sans"/>
                <a:cs typeface="Hiragino Sans"/>
              </a:rPr>
              <a:t>2026.09.18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CC6CB3-1B01-496C-BC86-E7846055B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1085850"/>
            <a:ext cx="0" cy="45910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49645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A75BE5-3D69-4C07-B1DF-2FF1D3C78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13525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EFE3D2"/>
                </a:solidFill>
                <a:latin typeface="Hiragino Sans"/>
                <a:ea typeface="Hiragino Sans"/>
                <a:cs typeface="Hiragino Sans"/>
              </a:rPr>
              <a:t>参加者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A52552-CED6-4207-99D2-DBF64088D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0383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巧報社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B1DA78-CE10-4905-9931-D6DAA2F6E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2914650"/>
            <a:ext cx="2190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向井氏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15D232-562B-4BA4-AF24-72508F382C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7350" y="3905250"/>
            <a:ext cx="238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AI経営共創パートナーズ</a:t>
            </a:r>
          </a:p>
          <a:p xmlns:a="http://schemas.openxmlformats.org/drawingml/2006/main">
            <a:pPr algn="l">
              <a:lnSpc>
                <a:spcPct val="115000"/>
              </a:lnSpc>
              <a:buNone/>
              <a:def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株式会社</a:t>
            </a:r>
          </a:p>
        </p:txBody>
      </p:sp>
    </p:spTree>
    <p:extLst>
      <p:ext uri="{BB962C8B-B14F-4D97-AF65-F5344CB8AC3E}">
        <p14:creationId xmlns:p14="http://schemas.microsoft.com/office/powerpoint/2010/main" val="84862220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5120886C-394C-4841-B070-1A7C1DEA8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6BF542-9DC5-472E-B95F-0BBB288D6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037C0B9-1F4C-464D-AC99-0433F6100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目次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179FC6-C5DD-4009-869D-778B18C0A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E1BE06-F792-441F-BEC8-6749FA63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B658D0-35FD-4990-B851-9266D3F8C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455A3E-9239-468C-9EA2-FC82D51B1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0AC7D7-E551-48CF-B83E-4223915E4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3社協議で確認する内容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6D3ED6-AE5A-41E5-AFB2-5BE26BC6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0002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723D06-5CBB-49DD-A949-DE3A572A6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1990725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整理案と役割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BB1FFE-018D-46AD-9A1F-2591AF6A2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0097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現在の整理案、打ち合わせで決める詳細、3社の役割分担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73E866-1925-49F8-9553-EB9CD0E74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0002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03–04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65B149-0103-4D4C-8D84-D2B8BC0A2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5527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2D7BE74-FE08-4B47-B26A-17FD24FC74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838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9AD75DB-3183-46ED-AD95-BF40D5820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2828925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初期開発費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F5207B-9917-4FDC-993A-BF6B1C80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28479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AI経営共創パートナーズによる全額立替と月額支払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1D93190-A7BF-435A-908E-29C3C89E0C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28384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05–07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048A5C-FAB9-46B0-B1EA-862DE63C8C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3909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91EC5AA-2A9B-4602-882A-019226439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6766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378345B-29D3-4FE3-84F0-CB5E1CC13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3667125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月次精算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45DE15-7ED3-4B27-8A9F-9C89C074E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36861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利益按分と店舗別ランニングコストの報告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0CB9840-18AF-4D8E-BBA1-5A33D6C9BC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36766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08–09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5EFB769-CBBA-4BA5-93EB-AED334D8C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2291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B78ABAC-3546-4C4D-A2FC-5AF7E83F1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5148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3F2752C-433E-4BA3-A938-1ADECD973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4505325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費用区分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F276CE-7AB8-43F5-A0DA-ACEC079C2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45243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ランニングコストと追加開発費の整理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25115C-D6A8-4FC9-9770-05A9A26D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45148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10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A01AFC7-25B9-4984-B5D9-3C0122404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0673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800D8F-7C4F-4274-B7D4-0266039D3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3530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0879CA3-F99F-4EFE-A59A-822332D7E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52600" y="5343525"/>
            <a:ext cx="233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確認・合意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1537BADD-5E13-485B-8FA8-D95BBAF36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62450" y="5362575"/>
            <a:ext cx="5524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打ち合わせ用の確認メモと確認テーマ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DEDF653D-5E30-4C84-B004-0C0B1D953A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44150" y="53530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11–12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A21B164-C971-4F21-8CA1-983FA7BE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57900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掲載内容はすべて打ち合わせ用の確認案</a:t>
            </a:r>
          </a:p>
        </p:txBody>
      </p:sp>
    </p:spTree>
    <p:extLst>
      <p:ext uri="{BB962C8B-B14F-4D97-AF65-F5344CB8AC3E}">
        <p14:creationId xmlns:p14="http://schemas.microsoft.com/office/powerpoint/2010/main" val="33202615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BCB4566C-F3D2-40F6-A499-D10F69E06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F1BF55-EE64-42E6-A91A-4CEB31041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C1BCD4-C0C2-4E9B-8D08-3BD9C173C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今回の打ち合わせで確認すること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39D0B4-5C84-4729-B4C6-EF334781E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A5B93A-3F49-4C07-93F2-B68F19E36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DF7C78-2E56-4E53-A2FE-B4ACAD4D9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BAA996-BA83-4780-B01D-FEBAA0EB7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2641C0-964A-4108-8909-6D8D9F836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E1F9103-DB7E-4A43-8CBA-F2A4367C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39F31F-6906-4DA9-87E8-1778A7CE2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24000"/>
            <a:ext cx="904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40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40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5CE32C-CE23-44A4-B390-3FCC44452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1647825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現時点の整理案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E04F5C-BBE1-4E7D-8B51-38DE6EBC1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2457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79E3AD-00D7-4F04-A36D-A8FBA93E4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438400"/>
            <a:ext cx="41529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初期開発費の想定額を100万円とする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6279FC-6C51-4536-A052-E9B91F24D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28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C0B42D-574C-4FF3-9A76-DC04A0D0C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0099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AI経営共創パートナーズが全額を立て替える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FBD3F7-55CA-48E8-8513-A21A8A212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7147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B5FA17-435F-4C64-9432-C6A5D3008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957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巧報社が1店舗あたり月額10,000円を支払う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02B689-C225-4B08-A3AA-609603FD9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4005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C2B327-3AD9-4A9C-9067-24DE4A2CE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3815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向井氏が1店舗あたり月額10,000円を支払う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D073D1A-92C6-4DBC-A1ED-5563D763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50863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E9A209-04D3-4C15-9C55-268BA2DA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5067300"/>
            <a:ext cx="42481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月次費用は実費とし、AI経営共創パートナーズが報告する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F546D0-CBC6-4CEB-87D3-56EFE68AD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466850"/>
            <a:ext cx="0" cy="4381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997266-0037-4162-8E7E-BBC9A6F73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1524000"/>
            <a:ext cx="904875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4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4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429F8E6-B670-4496-98F5-E8FB2DBC3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647825"/>
            <a:ext cx="3905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打ち合わせで決める詳細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B867314-3D08-4FE9-A2CC-ED785CE75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2457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F8C4A2-276B-4045-AF03-7D55C25C6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24384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実費に含める費目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5525BB5-4E9F-4155-BA72-2625A8110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219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559C139-57E4-4FAC-97DD-58B2E503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2004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共通費の店舗配賦基準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858F454-92F4-4153-804C-C46F588242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3981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8678488-8FB9-4B7A-A671-A9C16FF50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39624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月額支払の開始時期と請求方法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95DDC35-9135-4211-B5A3-D495DBFF3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9400" y="47434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E46F5E-9C8F-4333-B8FA-26952D97C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0" y="47244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追加開発の承認と費用負担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3E0E5211-B8E2-4895-9AE8-33B2FF9DA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5676900"/>
            <a:ext cx="48387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この資料の記載事項は、すべて確認案</a:t>
            </a:r>
          </a:p>
        </p:txBody>
      </p:sp>
    </p:spTree>
    <p:extLst>
      <p:ext uri="{BB962C8B-B14F-4D97-AF65-F5344CB8AC3E}">
        <p14:creationId xmlns:p14="http://schemas.microsoft.com/office/powerpoint/2010/main" val="144034301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03E414-9C47-459F-8CE0-C68DB8872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E1C734-CDF8-4DCB-B06B-AA0B5EFA7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141877-D72C-4309-A68C-F5CABDA36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3社の役割分担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07E0588-6340-4949-9E3A-3D610B725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8471CB-C5C0-4757-8747-A4FF78225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B0EE1-DDB7-40BD-B320-DF6FADAE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8346DA-7967-4E5F-B2B3-B8D214DF6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9B73A23-4885-4879-B994-4E9B1C785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4EF090-0814-4036-B4E2-74D27FFD4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0BD344-02C0-464E-A645-1BF8ACA14E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販売・業界評価・技術運用の責任範囲を分ける</a:t>
            </a:r>
          </a:p>
        </p:txBody>
      </p:sp>
      <p:graphicFrame>
        <p:nvGraphicFramePr>
          <p:cNvPr id="23" name=""/>
          <p:cNvGraphicFramePr/>
          <p:nvPr/>
        </p:nvGraphicFramePr>
        <p:xfrm>
          <a:off xmlns:a="http://schemas.openxmlformats.org/drawingml/2006/main" x="685800" y="1924050"/>
          <a:ext xmlns:a="http://schemas.openxmlformats.org/drawingml/2006/main" cx="10820400" cy="4000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571750"/>
                <a:gridCol w="4095750"/>
                <a:gridCol w="2438400"/>
              </a:tblGrid>
              <a:tr h="533400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主体</a:t>
                      </a:r>
                    </a:p>
                  </a:txBody>
                  <a:tcPr marL="114300" marR="114300" marT="95250" marB="95250" anchor="ctr">
                    <a:solidFill>
                      <a:srgbClr val="173A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主な責任</a:t>
                      </a:r>
                    </a:p>
                  </a:txBody>
                  <a:tcPr marL="114300" marR="114300" marT="95250" marB="95250" anchor="ctr">
                    <a:solidFill>
                      <a:srgbClr val="173A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担当内容</a:t>
                      </a:r>
                    </a:p>
                  </a:txBody>
                  <a:tcPr marL="114300" marR="114300" marT="95250" marB="95250" anchor="ctr">
                    <a:solidFill>
                      <a:srgbClr val="173A3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FFFFF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主な判断・窓口</a:t>
                      </a:r>
                    </a:p>
                  </a:txBody>
                  <a:tcPr marL="114300" marR="114300" marT="95250" marB="95250" anchor="ctr">
                    <a:solidFill>
                      <a:srgbClr val="173A34"/>
                    </a:solidFill>
                  </a:tcPr>
                </a:tc>
              </a:tr>
              <a:tr h="11430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A34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巧報社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販売企業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営業責任・事業戦略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顧客開拓、契約窓口、販売計画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顧客ニーズの収集と事業方針の提示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販売条件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顧客対応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事業判断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</a:tr>
              <a:tr h="11049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A34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向井氏</a:t>
                      </a:r>
                    </a:p>
                  </a:txBody>
                  <a:tcPr marL="133350" marR="133350" marT="104775" marB="104775" anchor="ctr">
                    <a:solidFill>
                      <a:srgbClr val="ECE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システム評価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業界コンサル</a:t>
                      </a:r>
                    </a:p>
                  </a:txBody>
                  <a:tcPr marL="133350" marR="133350" marT="104775" marB="104775" anchor="ctr">
                    <a:solidFill>
                      <a:srgbClr val="ECE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業界視点での要件評価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現場適合性、活用方法、改善案の助言</a:t>
                      </a:r>
                    </a:p>
                  </a:txBody>
                  <a:tcPr marL="133350" marR="133350" marT="104775" marB="104775" anchor="ctr">
                    <a:solidFill>
                      <a:srgbClr val="ECE9E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業界評価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品質助言</a:t>
                      </a:r>
                    </a:p>
                  </a:txBody>
                  <a:tcPr marL="133350" marR="133350" marT="104775" marB="104775" anchor="ctr">
                    <a:solidFill>
                      <a:srgbClr val="ECE9E1"/>
                    </a:solidFill>
                  </a:tcPr>
                </a:tc>
              </a:tr>
              <a:tr h="12192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173A34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AI経営共創</a:t>
                      </a:r>
                    </a:p>
                    <a:p>
                      <a:r>
                        <a:rPr sz="1350" b="1">
                          <a:solidFill>
                            <a:srgbClr val="173A34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パートナーズ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開発・保守・運用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システム設計・実装、障害対応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保守運用、技術支援、改善の実装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技術判断</a:t>
                      </a:r>
                    </a:p>
                    <a:p>
                      <a:r>
                        <a:rPr sz="1275">
                          <a:solidFill>
                            <a:srgbClr val="20211F"/>
                          </a:solidFill>
                          <a:latin typeface="Hiragino Sans"/>
                          <a:ea typeface="Hiragino Sans"/>
                          <a:cs typeface="Hiragino Sans"/>
                        </a:rPr>
                        <a:t>運用対応</a:t>
                      </a:r>
                    </a:p>
                  </a:txBody>
                  <a:tcPr marL="133350" marR="133350" marT="104775" marB="104775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746ACA-5634-48DD-A3B9-ECC9DCF96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0960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役割の詳細、最終承認権、クレーム・障害時の責任分界は契約時に確定</a:t>
            </a:r>
          </a:p>
        </p:txBody>
      </p:sp>
    </p:spTree>
    <p:extLst>
      <p:ext uri="{BB962C8B-B14F-4D97-AF65-F5344CB8AC3E}">
        <p14:creationId xmlns:p14="http://schemas.microsoft.com/office/powerpoint/2010/main" val="202264639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1E759D7-39B6-48F3-BD2D-D094959B8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25FD6E-5A91-4668-9046-CA0D1115E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86861C-30D2-40D5-8D6C-3B553FF0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初期開発費の立替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BACAF6-4D49-407D-8C6F-C468EEA13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6EF81F-6AC4-4376-BB3F-D4E30D0DC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0142EC-4582-4B30-950F-F8DE8A45E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F38E73-DFDA-4619-8E4B-6BCBCE238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61ED5F-7332-4835-B808-63441D23C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852A89-4F0D-4FC6-A30C-78A0A4ED4B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C40238-FF4D-4788-A049-5F729644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562100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初期開発費（確認案）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742285-2754-4285-9FDD-F269D6112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43100"/>
            <a:ext cx="10820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4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4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1,000,000円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B4588C-4A31-4AB9-A7B3-4AD58C012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4320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AIツール利用料・開発工数などを含む想定額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C8FCD9-E6EC-4F7F-81A2-0D2BE5AB1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105150"/>
            <a:ext cx="8001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D2CD6C-4AB0-443A-976B-95206933C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33750"/>
            <a:ext cx="64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27B3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E5B9D1C-67A7-4190-A4FB-AE984A81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60045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174E0F-C568-4AFC-8D29-9D3824A95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143375"/>
            <a:ext cx="325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1,000,000円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22A2FB-313A-4565-9F77-DE2ABFA63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4705350"/>
            <a:ext cx="325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初期費用を全額立替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33F8907-F7E5-4B94-AA9D-D3EE0D1D3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333750"/>
            <a:ext cx="0" cy="150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6B36A06-F327-4A06-8E8B-BDCC122AE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333750"/>
            <a:ext cx="64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27B3E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C282E0-445D-451D-97C1-A66B576F5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360045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巧報社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B327CF-769E-4FA4-841C-2AB2A7C11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143375"/>
            <a:ext cx="325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0円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5303E52-CD46-4BEA-B7DD-AB69F0666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67225" y="4705350"/>
            <a:ext cx="325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初期支払なし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5C33621-8AC0-4397-8883-2195F7FF9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333750"/>
            <a:ext cx="0" cy="15049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673273-1017-4958-9922-FA189537F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333750"/>
            <a:ext cx="6477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27B3E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B9ED333-CF62-4D13-A2FD-F2E463888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600450"/>
            <a:ext cx="32575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向井氏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870598-7526-4654-A44A-0BD984FDC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143375"/>
            <a:ext cx="32575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4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0円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011D932-2E14-4EC5-9914-D529C9D7F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705350"/>
            <a:ext cx="3257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初期支払なし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35335436-D7ED-49E0-A475-23318F639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1082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8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AI経営共創パートナーズが初期費用を全額立て替える案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55DDDC0-D143-470B-81B3-D99D54489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巧報社と向井氏は、初期支払ではなく店舗数に応じた月額支払を行う</a:t>
            </a:r>
          </a:p>
        </p:txBody>
      </p:sp>
    </p:spTree>
    <p:extLst>
      <p:ext uri="{BB962C8B-B14F-4D97-AF65-F5344CB8AC3E}">
        <p14:creationId xmlns:p14="http://schemas.microsoft.com/office/powerpoint/2010/main" val="27867353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FB48324B-71F0-4C39-AB90-7816EEB67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4F7A2-35F5-4DCA-89A3-EAB6B4EAF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EEC35E-3903-4A31-BDA7-ECF9359A3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月額支払の設計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D69DDC-A546-4DD9-B717-411693D94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D93950-4B13-4544-BBE0-3FEC4A321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D126D5-AE2A-47AD-9041-DBD304CB7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F062C7-13F6-455A-8F4F-9B31BCD0B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92675F-4E2C-4FE1-A9B6-BC864644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4A1D75-18DA-44A8-95EF-751075257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06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62D6FC-6189-4425-80A4-8F8DB08B4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2667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開発に必要な初期費用（想定）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2684192-C2D6-4678-AC49-17451B7B3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00250"/>
            <a:ext cx="3238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606917-A13C-4B36-8D9D-C1E809F5D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57450"/>
            <a:ext cx="3333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1,000,000円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4572EA-F987-4463-A613-AA66F2C70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009900"/>
            <a:ext cx="4000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AIツール利用料・開発工数などを含む想定額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AB26B16-FF58-400B-98DA-0382A29F6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19700" y="1581150"/>
            <a:ext cx="0" cy="17526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92109B-7CD6-45D5-9FA5-5A22113663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1504950"/>
            <a:ext cx="171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月額支払案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B35989-A9FF-4D39-8A61-D7EDD4FE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000250"/>
            <a:ext cx="5619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9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9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巧報社・向井氏が各10,000円を支払う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65D457-1D06-449B-A0A3-32229FEF8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2571750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支払先：AI経営共創パートナーズ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56E530-A005-4EC1-ACEA-B2F3B295DF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009900"/>
            <a:ext cx="5524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単位：月額・1店舗あたり・各社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7CBFB69-5D35-45C4-ADD4-64508D278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886200"/>
            <a:ext cx="10439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12C1E1-02B0-4D73-A9FB-D1D62E740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支払の整理案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6F0299-8871-490A-BEBB-4CD0C043A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86300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DD96AF6-3B8C-4285-B2A0-5073C1616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05400"/>
            <a:ext cx="3133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1,000,000円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8256F15-7546-4B07-BA0A-37DD9362A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581650"/>
            <a:ext cx="3133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初期費用を全額立替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401088C-521B-4095-AA86-AAABECF56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4686300"/>
            <a:ext cx="0" cy="1066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9010103-A0FE-412B-A48D-A53289DFB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686300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巧報社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1813DE-17F1-44C3-B878-D82FB3A9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105400"/>
            <a:ext cx="3133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10,000円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173B21A-61FF-456D-B272-404F9B56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5581650"/>
            <a:ext cx="3133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月額／1店舗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48155C20-2A07-4956-A856-C05FC4434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43825" y="4686300"/>
            <a:ext cx="0" cy="10668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ECD1186A-9586-41C3-A654-995AE92C5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4686300"/>
            <a:ext cx="313372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向井氏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8D498A-54F6-4E63-AF91-39F12C437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105400"/>
            <a:ext cx="31337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10,000円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ED5A1D4-C5F3-464B-BB09-D0FF27A35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15275" y="5581650"/>
            <a:ext cx="313372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月額／1店舗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85E3B07-58F7-4AC1-BC00-F8C210230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962650"/>
            <a:ext cx="10439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対象店舗数に応じて毎月計算する</a:t>
            </a:r>
          </a:p>
        </p:txBody>
      </p:sp>
    </p:spTree>
    <p:extLst>
      <p:ext uri="{BB962C8B-B14F-4D97-AF65-F5344CB8AC3E}">
        <p14:creationId xmlns:p14="http://schemas.microsoft.com/office/powerpoint/2010/main" val="196600402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795888F-76BE-4D0B-B8FD-300F0FD30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319735-8C0A-48CB-8D53-CA4DD1DB9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3BD3D2-66F6-41D7-BDF2-0066BA2F0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店舗数に応じた月額支払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471353C-11A6-4AE7-A366-6AA07FEB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4B3FA34-A3B4-4E1D-97F4-8301C8D2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696407-92DB-42D8-98D9-5B9A6787D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08E7CE-E404-4D3B-B9FF-118531E7C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9EAAD2-1144-42F4-9668-8BB972FAD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5AD2E8-DC29-4D70-8754-BC765F57C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07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EF1C39-F3DA-43FD-A527-E3496FBAA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47800"/>
            <a:ext cx="108204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巧報社・向井氏が、それぞれ「対象店舗数 × 10,000円」を毎月支払う案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C7EAC0-DEE3-46DB-B66F-B6CA8ABD0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85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計算例　対象店舗が3店舗の場合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D84720-09AF-4713-AE49-0944EFCB2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409950"/>
            <a:ext cx="914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D8D3C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D611B2-7B33-4DE2-A4B9-C566DD3F5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105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A326B1D-570E-424D-9051-FD364C8C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575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CB2FB6-090F-40E9-9852-FDC4D6EBA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943350"/>
            <a:ext cx="1257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対象店舗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6F44AB7-8F45-4125-8127-4B497E156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2450"/>
            <a:ext cx="1828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3店舗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5345F6-D2D9-44D3-A746-F9139588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105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59BA78-3B30-478F-AE69-1927791E0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2575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C27652-7CD5-49F6-8294-7F9AF41BB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81350" y="3943350"/>
            <a:ext cx="1257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巧報社分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FFE0FBA-5EEE-478E-8DAD-B26A97CC0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362450"/>
            <a:ext cx="1828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30,000円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E844E7-9BB5-44B1-B467-3A66296A5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105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213D75-BDB8-4472-AD40-FF3CF803C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32575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E8FD7C-9021-4343-96C9-B6D492490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7350" y="3943350"/>
            <a:ext cx="1257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向井氏分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FE8847E-15A7-4629-8418-4DD2979E1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4362450"/>
            <a:ext cx="1828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30,000円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585189C-A6A2-4CC3-9841-0B721F175E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105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2904023-388D-44F2-A438-44A119804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2575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46D3AFD-AD1F-4F0F-850F-4BC6BA9680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943350"/>
            <a:ext cx="1257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月額合計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EA8293C-AE58-4C83-B193-EE05E83C9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4362450"/>
            <a:ext cx="1828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60,000円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CE37BE7-D098-403D-964F-0D85A64E1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3105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28575">
            <a:solidFill>
              <a:srgbClr val="173A3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C579C7DA-4AF9-43A6-8A26-64CA96759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63200" y="3257550"/>
            <a:ext cx="6096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受領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8E55F047-F551-4789-8E47-32251F44E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3943350"/>
            <a:ext cx="12573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支払先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2CD84F63-69DB-4824-86CB-C20FFFFDA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4362450"/>
            <a:ext cx="18288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パートナーズ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853B689E-F3E3-41FB-8D7F-562E09B0A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05400"/>
            <a:ext cx="10096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3店舗の場合、巧報社30,000円・向井氏30,000円を毎月支払う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89F2930-B118-4A4D-9327-40059ECF6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734050"/>
            <a:ext cx="914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D914B2-3F6B-49F9-B6A2-4DDF021D8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5886450"/>
            <a:ext cx="9334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対象店舗の数え方、支払開始月、請求・支払日は打ち合わせで確認する</a:t>
            </a:r>
          </a:p>
        </p:txBody>
      </p:sp>
    </p:spTree>
    <p:extLst>
      <p:ext uri="{BB962C8B-B14F-4D97-AF65-F5344CB8AC3E}">
        <p14:creationId xmlns:p14="http://schemas.microsoft.com/office/powerpoint/2010/main" val="148250226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5166E95E-377A-4DA3-A45F-71DBEECC2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79570-61B1-4D02-A32C-2B40FD8F8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036381-2DA0-4BC2-B992-29E4C1BE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月次利益の按分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83D2A0-5231-4946-9FE0-BC514620C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EC82AE-BB96-4EFA-9A31-DA2561D0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F10D2-696E-4DF3-A157-343CD0F8B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1A50A9-8A94-4783-A6AF-16AC50B42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765C0F-FA02-4200-8F5A-DC2F3FC61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FE86F8-133D-4050-AE7C-8A1D3CD68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08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2EE3C-3089-44DC-AF6D-77CAC6894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57350"/>
            <a:ext cx="2095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分配対象利益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CF1CA0-E979-423E-977B-E8217F5AA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6097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21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＝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3FF2056-8EE6-4BF5-9A2C-9048169EA9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1581150"/>
            <a:ext cx="114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217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175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売上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7F665F-6ECB-4517-A5ED-ED69954D4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1609725"/>
            <a:ext cx="4286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21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−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94FE4E-078D-486A-819A-87551902B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5811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8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8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ランニングコスト（実費）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5F9B5F-8F2A-469A-BB84-7762BEEE90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04B12E-FDF5-444B-A4DF-77993793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個別に発生する経費は、3社が事前に承認した場合のみ売上から控除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EC46C5-7D5B-4AD6-A2BC-A6610EAA2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4795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21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210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分配対象利益を3者で均等按分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C370EF-F59F-4F63-9F30-A8447AC5E6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71850"/>
            <a:ext cx="3600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1/3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B9E1CE-B162-4B90-945D-08873C145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3600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巧報社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415D97-96D2-494E-9023-6F91A5909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52950"/>
            <a:ext cx="3600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分配対象利益の33.33%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91A5BD-FFB7-4F10-8F28-107D7BC37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409950"/>
            <a:ext cx="0" cy="133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7FD2C2-D751-4D1D-9EA9-3C8DE86E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3371850"/>
            <a:ext cx="3600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1/3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714DA4-3E59-4BE9-907D-72A3A0438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114800"/>
            <a:ext cx="3600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向井氏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8B5A03A-3CA3-4C78-AE52-C30D9DF0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95775" y="4552950"/>
            <a:ext cx="3600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分配対象利益の33.33%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E98A8E-8B9D-481F-9C9F-B0233900F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409950"/>
            <a:ext cx="0" cy="1333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F7ABA55-EAD5-4CDC-9E99-2C46FDD9A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371850"/>
            <a:ext cx="3600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367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1/3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E8AC3A6-4DCC-4308-ABB8-5E812818B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114800"/>
            <a:ext cx="36004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554E7AB-D7CB-4F4A-83C1-35596607E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552950"/>
            <a:ext cx="36004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分配対象利益の33.33%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B5B947A-F32C-491E-80DA-2ACA54024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9700"/>
            <a:ext cx="108204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DF64E83-9D64-4DB4-8150-551F76EED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372100"/>
            <a:ext cx="10363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月額支払は利益按分と分け、巧報社・向井氏からAI経営共創パートナーズへ支払う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3DCDF6-9993-447E-A95C-7FE4A9142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81700"/>
            <a:ext cx="108204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実費項目・共通費の配賦基準・個別経費の承認方法は未決</a:t>
            </a:r>
          </a:p>
        </p:txBody>
      </p:sp>
    </p:spTree>
    <p:extLst>
      <p:ext uri="{BB962C8B-B14F-4D97-AF65-F5344CB8AC3E}">
        <p14:creationId xmlns:p14="http://schemas.microsoft.com/office/powerpoint/2010/main" val="193150789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B8AFB513-E8B4-4F1B-958D-B27E2C44D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2BBB5F-B113-44F9-BBAC-4505EA718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6EC51F-A50B-4299-A591-2152AC885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月次実費の報告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8CCBF0-9EC7-4DF7-B696-2F377C2C7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0A4BB-46EB-4F19-B213-30434E1D5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9F5DFB-EFEC-404E-B43D-64EE2F4A7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C2F80-A49C-448E-9873-7BEEDD264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EA10EE-56C9-4AF8-9599-7A9CDD0E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17F2E0-3E85-49DD-84FD-9C5ECAB19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09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4E7E68-5842-41E6-BC45-ED4F4C18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AI経営共創パートナーズが店舗別の利用額を集計し、月例会議で3社へ報告する案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F398C-6D33-4D17-834C-274DFFBFE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6900" y="2647950"/>
            <a:ext cx="84582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D8D3C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E98466-8CA2-47CA-B6BF-78D8E2B3B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343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E03DE-C097-4D0A-BA2A-240F8E07C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505075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63E9BF-D240-4D4E-A24B-B8FB81FA9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00400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店舗別集計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014A45-8448-4833-8CDB-80A5A3E56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638550"/>
            <a:ext cx="1943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API利用料など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店舗ごとの実費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DAABBC-7493-4AB1-9F09-0AB1B200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43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8043608-B45B-4E38-B84D-194087BD1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505075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2DEE7A-3AEB-48ED-A0E1-548CE19D6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86200" y="3200400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共通費集計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858BDC0-AD77-43E4-BC12-EAC4359C2B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638550"/>
            <a:ext cx="1943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サーバー・DB・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外部サービス等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52379E6-C3BA-468F-BD38-29BB115D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43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28575">
            <a:solidFill>
              <a:srgbClr val="B27B3E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470E1D-60F1-4550-8144-18DB9809B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505075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58F2040-170B-4060-B075-D44FE8FBB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3200400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月例報告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30FE1A0-2A0D-41CB-9BA8-6CB93320F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3638550"/>
            <a:ext cx="1943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費目・金額・根拠を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3社で確認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C54BC25-EA6F-4262-9C14-C889055E8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343150"/>
            <a:ext cx="609600" cy="6096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28575">
            <a:solidFill>
              <a:srgbClr val="173A34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1F6F645-8427-4078-885F-00AA2ECCE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505075"/>
            <a:ext cx="609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0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99895A-FC33-439B-93F1-99C6EE464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200400"/>
            <a:ext cx="1600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利益計算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A57279B-3D14-4339-A074-CC54C250C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638550"/>
            <a:ext cx="1943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確認した実費を控除し</a:t>
            </a:r>
          </a:p>
          <a:p xmlns:a="http://schemas.openxmlformats.org/drawingml/2006/main">
            <a:pPr algn="ctr">
              <a:lnSpc>
                <a:spcPct val="12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残額を3社按分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2B3CE9E0-3765-4472-880F-8A9FBC53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291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4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月例報告に含める内容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7A9CE07-68B8-41ED-A389-6F0E9DE1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2000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対象月・対象店舗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77A8233-DF4F-46EC-9F9F-60D10A6B3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150" y="5105400"/>
            <a:ext cx="0" cy="49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B378A30-5031-4E97-A7EC-34140A50E3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8450" y="51435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費目・利用量・金額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A4EFBD-0AD7-4B68-9352-65F77E486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2550" y="5105400"/>
            <a:ext cx="0" cy="49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444DABE4-15EB-446A-92A9-8281990F6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51435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店舗別小計・共通費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E94A5A06-2812-4262-AD84-51A522BC7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00950" y="5105400"/>
            <a:ext cx="0" cy="49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75564D7-8A81-4F8A-9EB9-31430C45B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5143500"/>
            <a:ext cx="1619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当月合計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47A7A2A-BB5E-4F1F-9B1A-4B235384D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5105400"/>
            <a:ext cx="0" cy="4953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D348A99-31D2-48A1-920C-06151CE64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5143500"/>
            <a:ext cx="2171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利用・請求明細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0D8B91D1-5D63-45ED-981F-AC8BB076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293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5EA1CD4B-FE3C-4A6A-AC74-DA1AFF934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確認事項　実費の対象、共通費の店舗配賦、月例報告書の様式・締め日</a:t>
            </a:r>
          </a:p>
        </p:txBody>
      </p:sp>
    </p:spTree>
    <p:extLst>
      <p:ext uri="{BB962C8B-B14F-4D97-AF65-F5344CB8AC3E}">
        <p14:creationId xmlns:p14="http://schemas.microsoft.com/office/powerpoint/2010/main" val="17370110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0A7B4F33-E395-4BEF-AF7C-709E3983B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E1134B-070C-48ED-BE4D-2E72434BC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7D305C-9596-4668-B047-96DAD527C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ランニングコストと追加開発費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EC9AEC-37D1-4705-BB33-4AD907B69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81C3FA-5807-4CC3-A057-691A2685F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8AF61B-77A4-40EE-9CBC-FAF42BF55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C0DB93-0F46-41BC-909F-F449E87A4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1C67C5-275B-4EEF-B074-0987995EF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064A2A-EF37-413A-AE46-466677F28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92E8C-F0F2-4910-979C-24D1EB7E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287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月次の実費と個別投資を分けて管理する案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E28D2B-19C3-43B4-8864-22D243249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76450"/>
            <a:ext cx="0" cy="3390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C2C554-570D-4E63-8532-EB7318458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685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173A34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B7C494-46F0-485F-802C-38265E4F7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ランニングコスト（実費）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0095858-1004-490F-8B1B-47F04A9C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38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サービス利用に応じて実際に発生した費用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58961E2-C55D-4C14-BDFD-FFFC13AFC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6BC171-EFF5-4AE4-AF59-529FC67E1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3909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店舗別のAPI利用料金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FF8F85-4A4F-4234-AF0C-4702ECE3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CEEE40-2585-4B62-96BF-F21032BB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98145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サーバー・DB・外部サービス等の実費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214ECC-C872-48F6-8DF6-C78B1E0E5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67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F6DB1B-DE03-4BD5-A6D7-500BE83BD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6482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AI経営共創パートナーズが月例報告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FBFA64-077F-49C6-B7ED-27471A75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売上から実費を先に控除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E3C19C-3860-4823-90BD-F88A6AF38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095500"/>
            <a:ext cx="685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B27B3E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75D8974-12D5-4BD6-85F4-208AD219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343150"/>
            <a:ext cx="476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0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20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追加開発費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E463EAB-3B9D-45CC-B29C-93C3528C5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838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新機能・大幅改修のための個別投資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916E1F2-BA15-4F92-A278-5D424CFE4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409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4FD6977-A5ED-45DB-9700-D2A9249AF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39090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着手前に範囲と見積を確認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75196E5-AEEE-425C-B076-810AEFCA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0005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299A8D-48CA-4E59-8056-012F9340F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3981450"/>
            <a:ext cx="42481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3者の承認方法を決める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EC976B1-9AB4-46BC-8470-FCD549A4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5910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1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67B9506-B8A1-4D01-B85D-2CF69A11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4572000"/>
            <a:ext cx="42481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50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負担者と回収方法を案件ごとに決める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79E8A95F-661F-48A3-BCE7-76FED3799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3530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実費には自動で含めない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0105332-742D-4356-87A9-EA8273847F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共通費の店舗配賦、報告様式、追加開発の承認者と負担方法は未決</a:t>
            </a:r>
          </a:p>
        </p:txBody>
      </p:sp>
    </p:spTree>
    <p:extLst>
      <p:ext uri="{BB962C8B-B14F-4D97-AF65-F5344CB8AC3E}">
        <p14:creationId xmlns:p14="http://schemas.microsoft.com/office/powerpoint/2010/main" val="37485184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97E62D3-54EF-4A25-8374-B59387DA2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AF6A13-FB0D-43B6-85BD-7811D892CA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F31F71-F556-4A64-A3CF-D1F941C4E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3社打ち合わせ用の確認メモ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BCDDF-E4F1-4C6D-9B0D-AE4CB31BC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34625" y="333375"/>
            <a:ext cx="11715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05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確認案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082757-5D03-4637-A2E3-4F3C4B6B9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82325" y="628650"/>
            <a:ext cx="523875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B27B3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80F23-81DE-41D5-B05C-D75BCB40D3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A297AEC-9C49-4A3E-B8BA-B157E44E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DFB163-6CFE-408D-81E1-9EF2A90EE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23A4C2-8AC4-486F-8E0E-05FBEDA41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11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3C2942-524E-44B0-A6FB-E948C50EC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5049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DFF3724-B928-48D3-88EB-D6575A00BF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14954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初期開発費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C5F166-366C-4534-B5DC-1BE84339E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1476375"/>
            <a:ext cx="771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想定額100万円をAI経営共創パートナーズが全額立て替える案。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FB346E-8DA5-4527-B219-576AAEF81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19075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D4223A-306E-475C-9B4A-4C99886F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40030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67A3A8-65EC-4627-AF59-61779062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23907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月額支払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4BBE10-44A2-4AF0-91CA-206F8A14B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371725"/>
            <a:ext cx="771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巧報社と向井氏が、各10,000円／月／店舗をAI経営共創パートナーズへ支払う案。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57632A-047F-4DE1-A989-F42357500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0861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F269E6-B278-431B-BE81-4218CBEE6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956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1D04F4D-AF84-4CC2-89B9-90561E6CC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2861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計算単位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ED8FB46-92BB-4C2D-9FA5-1C9A7989B1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267075"/>
            <a:ext cx="771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対象店舗数に応じて毎月計算する案。店舗の数え方と開始月は打ち合わせで確認する。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35E208-B687-4EF9-9BA5-51DD44727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8145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AAB079-B04B-42A2-AA8A-E1A686D8E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9100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EBED10-98BC-444A-BC38-D0D7FCD80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18147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月次実費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883870-9F81-4BEC-ADBA-E3201057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4162425"/>
            <a:ext cx="771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AI経営共創パートナーズが店舗別の実費を集計し、月例会議で3社へ報告する案。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FB7E1C5-75A4-4DA7-ADA8-A10424511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4876800"/>
            <a:ext cx="9639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3AD86FC-7962-478D-85CE-0E6B497A2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86350"/>
            <a:ext cx="5143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200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E9D92D0-D3D5-46D7-80DD-BE26452B9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5076825"/>
            <a:ext cx="1809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5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月次按分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6BB46BA-6EC2-4541-BE9E-50CB6433E7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5057775"/>
            <a:ext cx="7715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実費控除後の分配対象利益を3者で均等按分する案。月額支払とは分けて扱う。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B68E828-32AF-438E-8803-7CB0AFA0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15050"/>
            <a:ext cx="108204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契約条項・請求書の名目・会計処理は、3社の契約担当者と専門家が最終確認する</a:t>
            </a:r>
          </a:p>
        </p:txBody>
      </p:sp>
    </p:spTree>
    <p:extLst>
      <p:ext uri="{BB962C8B-B14F-4D97-AF65-F5344CB8AC3E}">
        <p14:creationId xmlns:p14="http://schemas.microsoft.com/office/powerpoint/2010/main" val="14692096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F751789-1936-4413-A159-C81D38DAC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C991D0-3AE9-468B-8EEB-7C53A28C2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266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97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3社協業整理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B45565-1F16-4F9F-BE52-E9847A323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270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打ち合わせで確認する5テーマ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162203-95CF-474D-AE98-2E095F755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81100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635B6B-26A2-466C-AEE5-01E5A662D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86525"/>
            <a:ext cx="108204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2021E1-1729-4C98-9E45-50E6136D4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店長エージェント　向井氏向け・3社協議用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9E24B6-110D-4A0E-8F17-BD4B0EE92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72250"/>
            <a:ext cx="40957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825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F2274E-A6F2-40D1-8407-ADA5B62F33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409700"/>
            <a:ext cx="108204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合意できた内容だけを文書化する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1DB380-B011-4BB8-AAAB-9E72EAA50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18BEEE-0B3E-4B25-BEA5-8F4C5A161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1240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役割分担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D85D98-9C19-4862-BDAC-9A3DFC20F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13360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各社の責任、判断権限、顧客対応、障害対応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65AC37-CC6C-42EF-BC89-ADC6E2117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6860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7683566-FCF9-462B-8B72-42272F86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575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01F30-48FD-48F6-A72E-3825E69F9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286702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初期費用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978F7C-9618-4F37-B2FC-78C642B5B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287655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想定額100万円、AI経営共創パートナーズによる全額立替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B74679-C7D6-4AC8-81F6-37F7B242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4290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8ED4AC-87BF-4C6B-BAC0-BB6217A0A1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004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D440AF-05F5-41C5-921A-07EC525B1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6099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月額支払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50C0B4-58F1-4790-A512-1436BA9B0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361950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巧報社・向井氏が各10,000円／月／店舗、開始月と請求方法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1D65317-7DAE-412F-804C-CB53D6DB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1719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14179A-F8A9-42A8-A440-8AF20AC3F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34340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173A34"/>
                </a:solidFill>
                <a:latin typeface="Hiragino Sans"/>
                <a:ea typeface="Hiragino Sans"/>
                <a:cs typeface="Hiragino Sans"/>
              </a:rPr>
              <a:t>04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484E80-7298-47F9-9DBF-510E1D409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35292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月次精算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88E20C5-0C6B-4400-8716-C17014C6C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436245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実費費目、店舗別報告、共通費配賦、利益の3者按分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2ADB3E-3A94-489A-BC25-4941184A5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49149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D8D3C8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7B76E7-A24B-4C32-86C9-0017F1DD2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086350"/>
            <a:ext cx="571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7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defRPr>
            </a:pPr>
            <a:r>
              <a:rPr sz="1725" b="1">
                <a:solidFill>
                  <a:srgbClr val="B27B3E"/>
                </a:solidFill>
                <a:latin typeface="Hiragino Sans"/>
                <a:ea typeface="Hiragino Sans"/>
                <a:cs typeface="Hiragino Sans"/>
              </a:rPr>
              <a:t>05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C592258-6152-445B-92C6-2473557A0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5095875"/>
            <a:ext cx="2190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defRPr>
            </a:pPr>
            <a:r>
              <a:rPr sz="1650" b="1">
                <a:solidFill>
                  <a:srgbClr val="20211F"/>
                </a:solidFill>
                <a:latin typeface="Hiragino Sans"/>
                <a:ea typeface="Hiragino Sans"/>
                <a:cs typeface="Hiragino Sans"/>
              </a:rPr>
              <a:t>追加開発・離脱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29D87EC-9CC3-42AE-AC21-21ADEC678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0" y="5105400"/>
            <a:ext cx="7143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defRPr>
            </a:pPr>
            <a:r>
              <a:rPr sz="1350" b="0">
                <a:solidFill>
                  <a:srgbClr val="6D6A63"/>
                </a:solidFill>
                <a:latin typeface="Hiragino Sans"/>
                <a:ea typeface="Hiragino Sans"/>
                <a:cs typeface="Hiragino Sans"/>
              </a:rPr>
              <a:t>承認、費用負担、回収、保守継続、権利の扱い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B4CDD39-A8B6-43A9-B5CC-A6E0491BD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0820400" cy="361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A34"/>
          </a:solidFill>
          <a:ln xmlns:a="http://schemas.openxmlformats.org/drawingml/2006/main" w="0">
            <a:solidFill>
              <a:srgbClr val="173A34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A5CA7283-E151-4B74-81C0-D7997034F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29325"/>
            <a:ext cx="10363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defRPr>
            </a:pPr>
            <a:r>
              <a:rPr sz="1275" b="1">
                <a:solidFill>
                  <a:srgbClr val="FFFFFF"/>
                </a:solidFill>
                <a:latin typeface="Hiragino Sans"/>
                <a:ea typeface="Hiragino Sans"/>
                <a:cs typeface="Hiragino Sans"/>
              </a:rPr>
              <a:t>確認結果は、合意した項目だけを3社合意書と月次精算表へ反映</a:t>
            </a:r>
          </a:p>
        </p:txBody>
      </p:sp>
    </p:spTree>
    <p:extLst>
      <p:ext uri="{BB962C8B-B14F-4D97-AF65-F5344CB8AC3E}">
        <p14:creationId xmlns:p14="http://schemas.microsoft.com/office/powerpoint/2010/main" val="98409061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2026-09-18T07:49:32.3060000Z</dcterms:created>
  <dcterms:modified xsi:type="dcterms:W3CDTF">2026-09-18T07:49:32.3060000Z</dcterms:modified>
</coreProperties>
</file>